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51"/>
  </p:notesMasterIdLst>
  <p:sldIdLst>
    <p:sldId id="694" r:id="rId4"/>
    <p:sldId id="977" r:id="rId5"/>
    <p:sldId id="1074" r:id="rId6"/>
    <p:sldId id="978" r:id="rId7"/>
    <p:sldId id="1032" r:id="rId8"/>
    <p:sldId id="1033" r:id="rId9"/>
    <p:sldId id="1034" r:id="rId10"/>
    <p:sldId id="1035" r:id="rId11"/>
    <p:sldId id="1036" r:id="rId12"/>
    <p:sldId id="1037" r:id="rId13"/>
    <p:sldId id="1038" r:id="rId14"/>
    <p:sldId id="1039" r:id="rId15"/>
    <p:sldId id="1040" r:id="rId16"/>
    <p:sldId id="1041" r:id="rId17"/>
    <p:sldId id="1042" r:id="rId18"/>
    <p:sldId id="1043" r:id="rId19"/>
    <p:sldId id="1044" r:id="rId20"/>
    <p:sldId id="1045" r:id="rId21"/>
    <p:sldId id="1046" r:id="rId22"/>
    <p:sldId id="1047" r:id="rId23"/>
    <p:sldId id="1048" r:id="rId24"/>
    <p:sldId id="1049" r:id="rId25"/>
    <p:sldId id="1050" r:id="rId26"/>
    <p:sldId id="1051" r:id="rId27"/>
    <p:sldId id="1052" r:id="rId28"/>
    <p:sldId id="1053" r:id="rId29"/>
    <p:sldId id="1054" r:id="rId30"/>
    <p:sldId id="1055" r:id="rId31"/>
    <p:sldId id="1056" r:id="rId32"/>
    <p:sldId id="1057" r:id="rId33"/>
    <p:sldId id="1058" r:id="rId34"/>
    <p:sldId id="1059" r:id="rId35"/>
    <p:sldId id="1060" r:id="rId36"/>
    <p:sldId id="1061" r:id="rId37"/>
    <p:sldId id="1062" r:id="rId38"/>
    <p:sldId id="1063" r:id="rId39"/>
    <p:sldId id="1064" r:id="rId40"/>
    <p:sldId id="1065" r:id="rId41"/>
    <p:sldId id="1066" r:id="rId42"/>
    <p:sldId id="1067" r:id="rId43"/>
    <p:sldId id="1068" r:id="rId44"/>
    <p:sldId id="1069" r:id="rId45"/>
    <p:sldId id="1070" r:id="rId46"/>
    <p:sldId id="1071" r:id="rId47"/>
    <p:sldId id="1072" r:id="rId48"/>
    <p:sldId id="1073" r:id="rId49"/>
    <p:sldId id="984" r:id="rId50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  <a:srgbClr val="FF0000"/>
    <a:srgbClr val="4C6C46"/>
    <a:srgbClr val="003300"/>
    <a:srgbClr val="679220"/>
    <a:srgbClr val="0000FF"/>
    <a:srgbClr val="51743E"/>
    <a:srgbClr val="CFD87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0" autoAdjust="0"/>
    <p:restoredTop sz="98487" autoAdjust="0"/>
  </p:normalViewPr>
  <p:slideViewPr>
    <p:cSldViewPr snapToGrid="0" snapToObjects="1">
      <p:cViewPr varScale="1">
        <p:scale>
          <a:sx n="127" d="100"/>
          <a:sy n="127" d="100"/>
        </p:scale>
        <p:origin x="624" y="126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628487" y="6564879"/>
            <a:ext cx="1148926" cy="2480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17718" y="5863451"/>
            <a:ext cx="2219325" cy="7810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1. C</a:t>
            </a:r>
            <a:r>
              <a:rPr lang="ko-KR" altLang="en-US" sz="2400" dirty="0"/>
              <a:t>언어 준비 </a:t>
            </a:r>
            <a:r>
              <a:rPr lang="en-US" altLang="ko-KR" sz="2400" dirty="0"/>
              <a:t>&amp; HelloWorld</a:t>
            </a:r>
            <a:endParaRPr lang="ko-KR" altLang="en-US" sz="2400" dirty="0"/>
          </a:p>
        </p:txBody>
      </p:sp>
      <p:sp>
        <p:nvSpPr>
          <p:cNvPr id="3075" name="Text Box 89"/>
          <p:cNvSpPr txBox="1">
            <a:spLocks noChangeArrowheads="1"/>
          </p:cNvSpPr>
          <p:nvPr/>
        </p:nvSpPr>
        <p:spPr bwMode="auto">
          <a:xfrm>
            <a:off x="5791200" y="5084763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 err="1">
                <a:solidFill>
                  <a:schemeClr val="tx1"/>
                </a:solidFill>
              </a:rPr>
              <a:t>김유두</a:t>
            </a:r>
            <a:r>
              <a:rPr kumimoji="1" lang="ko-KR" altLang="en-US" dirty="0">
                <a:solidFill>
                  <a:schemeClr val="tx1"/>
                </a:solidFill>
              </a:rPr>
              <a:t> 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소프트웨어코딩</a:t>
            </a:r>
            <a:r>
              <a:rPr kumimoji="1" lang="en-US" altLang="ko-KR" dirty="0">
                <a:solidFill>
                  <a:schemeClr val="tx1"/>
                </a:solidFill>
              </a:rPr>
              <a:t>-C</a:t>
            </a:r>
            <a:r>
              <a:rPr kumimoji="1" lang="ko-KR" altLang="en-US" dirty="0">
                <a:solidFill>
                  <a:schemeClr val="tx1"/>
                </a:solidFill>
              </a:rPr>
              <a:t>언어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Visual Studio Community 2015</a:t>
            </a:r>
            <a:r>
              <a:rPr lang="ko-KR" altLang="en-US" dirty="0"/>
              <a:t>의 여러 가지 구성 요소들이 표시됨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프로그래밍 언어 </a:t>
            </a:r>
            <a:r>
              <a:rPr lang="en-US" altLang="ko-KR" dirty="0"/>
              <a:t>&gt; Visual C++</a:t>
            </a:r>
            <a:r>
              <a:rPr lang="ko-KR" altLang="en-US" dirty="0"/>
              <a:t>를 선택</a:t>
            </a:r>
            <a:r>
              <a:rPr lang="en-US" altLang="ko-KR" dirty="0"/>
              <a:t>. </a:t>
            </a:r>
            <a:r>
              <a:rPr lang="ko-KR" altLang="en-US" dirty="0"/>
              <a:t>그리고 다른 기능들은 </a:t>
            </a:r>
            <a:r>
              <a:rPr lang="en-US" altLang="ko-KR" dirty="0"/>
              <a:t>C </a:t>
            </a:r>
            <a:r>
              <a:rPr lang="ko-KR" altLang="en-US" dirty="0"/>
              <a:t>언어를 배울 때 필요가 없으므로 모두 체크를 해제한 뒤 다음</a:t>
            </a:r>
            <a:r>
              <a:rPr lang="en-US" altLang="ko-KR" dirty="0"/>
              <a:t>(N) </a:t>
            </a:r>
            <a:r>
              <a:rPr lang="ko-KR" altLang="en-US" dirty="0"/>
              <a:t>버튼을 클릭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08" y="2282098"/>
            <a:ext cx="2326496" cy="32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6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ko-KR" altLang="en-US" dirty="0"/>
              <a:t>설치할 기능들이 표시됨</a:t>
            </a:r>
            <a:r>
              <a:rPr lang="en-US" altLang="ko-KR" dirty="0"/>
              <a:t>. </a:t>
            </a:r>
            <a:r>
              <a:rPr lang="ko-KR" altLang="en-US" b="1" dirty="0"/>
              <a:t>설치</a:t>
            </a:r>
            <a:r>
              <a:rPr lang="en-US" altLang="ko-KR" b="1" dirty="0"/>
              <a:t>(I)</a:t>
            </a:r>
            <a:r>
              <a:rPr lang="ko-KR" altLang="en-US" dirty="0"/>
              <a:t> 버튼을 클릭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021" y="2199063"/>
            <a:ext cx="2326496" cy="32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4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ko-KR" altLang="en-US" dirty="0"/>
              <a:t>사용자 계정 컨트롤 창이 표시되면 예</a:t>
            </a:r>
            <a:r>
              <a:rPr lang="en-US" altLang="ko-KR" dirty="0"/>
              <a:t>(Y)</a:t>
            </a:r>
            <a:r>
              <a:rPr lang="ko-KR" altLang="en-US" dirty="0"/>
              <a:t>를 클릭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629" y="2287534"/>
            <a:ext cx="2663280" cy="149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Visual Studio Community 2015</a:t>
            </a:r>
            <a:r>
              <a:rPr lang="ko-KR" altLang="en-US" dirty="0"/>
              <a:t>가 설치됨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68" y="1938257"/>
            <a:ext cx="2326496" cy="32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7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Visual Studio Community 2015 </a:t>
            </a:r>
            <a:r>
              <a:rPr lang="ko-KR" altLang="en-US" dirty="0"/>
              <a:t>설치가 끝남</a:t>
            </a:r>
            <a:r>
              <a:rPr lang="en-US" altLang="ko-KR" dirty="0"/>
              <a:t>. </a:t>
            </a:r>
            <a:r>
              <a:rPr lang="ko-KR" altLang="en-US" dirty="0"/>
              <a:t>시작</a:t>
            </a:r>
            <a:r>
              <a:rPr lang="en-US" altLang="ko-KR" dirty="0"/>
              <a:t>(L) </a:t>
            </a:r>
            <a:r>
              <a:rPr lang="ko-KR" altLang="en-US" dirty="0"/>
              <a:t>버튼을 클릭하여 </a:t>
            </a:r>
            <a:r>
              <a:rPr lang="en-US" altLang="ko-KR" dirty="0"/>
              <a:t>Visual Studio 2015</a:t>
            </a:r>
            <a:r>
              <a:rPr lang="ko-KR" altLang="en-US" dirty="0"/>
              <a:t>를 실행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724" y="2418125"/>
            <a:ext cx="2326496" cy="25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6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ko-KR" altLang="en-US" dirty="0"/>
              <a:t>만약 지금 다시 시작</a:t>
            </a:r>
            <a:r>
              <a:rPr lang="en-US" altLang="ko-KR" dirty="0"/>
              <a:t>(N) </a:t>
            </a:r>
            <a:r>
              <a:rPr lang="ko-KR" altLang="en-US" dirty="0"/>
              <a:t>버튼이 나온다면 버튼을 클릭하여 컴퓨터를 다시 시작한 뒤 </a:t>
            </a:r>
            <a:r>
              <a:rPr lang="en-US" altLang="ko-KR" dirty="0"/>
              <a:t>Visual Studio 2015</a:t>
            </a:r>
            <a:r>
              <a:rPr lang="ko-KR" altLang="en-US" dirty="0"/>
              <a:t>를 실행</a:t>
            </a:r>
            <a:r>
              <a:rPr lang="en-US" altLang="ko-KR" dirty="0"/>
              <a:t>(</a:t>
            </a:r>
            <a:r>
              <a:rPr lang="ko-KR" altLang="en-US" dirty="0"/>
              <a:t>시작 </a:t>
            </a:r>
            <a:r>
              <a:rPr lang="en-US" altLang="ko-KR" dirty="0"/>
              <a:t>&gt; </a:t>
            </a:r>
            <a:r>
              <a:rPr lang="ko-KR" altLang="en-US" dirty="0"/>
              <a:t>모든 프로그램 </a:t>
            </a:r>
            <a:r>
              <a:rPr lang="en-US" altLang="ko-KR" dirty="0"/>
              <a:t>&gt; Visual Studio 2015).</a:t>
            </a:r>
          </a:p>
          <a:p>
            <a:pPr lvl="1"/>
            <a:r>
              <a:rPr lang="en-US" altLang="ko-KR" dirty="0"/>
              <a:t>Visual Studio</a:t>
            </a:r>
            <a:r>
              <a:rPr lang="ko-KR" altLang="en-US" dirty="0"/>
              <a:t>가 실행되면 먼저 그림 </a:t>
            </a:r>
            <a:r>
              <a:rPr lang="en-US" altLang="ko-KR" dirty="0"/>
              <a:t>2‑8</a:t>
            </a:r>
            <a:r>
              <a:rPr lang="ko-KR" altLang="en-US" dirty="0"/>
              <a:t>과 같이 로그인 화면이 표시됨</a:t>
            </a:r>
            <a:r>
              <a:rPr lang="en-US" altLang="ko-KR" dirty="0"/>
              <a:t>. </a:t>
            </a:r>
            <a:r>
              <a:rPr lang="ko-KR" altLang="en-US" dirty="0"/>
              <a:t>나중에 </a:t>
            </a:r>
            <a:r>
              <a:rPr lang="ko-KR" altLang="en-US" dirty="0" err="1"/>
              <a:t>로그인을</a:t>
            </a:r>
            <a:r>
              <a:rPr lang="ko-KR" altLang="en-US" dirty="0"/>
              <a:t> 클릭하여 </a:t>
            </a:r>
            <a:r>
              <a:rPr lang="ko-KR" altLang="en-US" dirty="0" err="1"/>
              <a:t>로그인을</a:t>
            </a:r>
            <a:r>
              <a:rPr lang="ko-KR" altLang="en-US" dirty="0"/>
              <a:t> 하지 않고 넘어감</a:t>
            </a:r>
            <a:r>
              <a:rPr lang="en-US" altLang="ko-KR" dirty="0"/>
              <a:t>(</a:t>
            </a:r>
            <a:r>
              <a:rPr lang="ko-KR" altLang="en-US" dirty="0"/>
              <a:t>마이크로소프트 계정이 있다면 </a:t>
            </a:r>
            <a:r>
              <a:rPr lang="ko-KR" altLang="en-US" dirty="0" err="1"/>
              <a:t>로그인을</a:t>
            </a:r>
            <a:r>
              <a:rPr lang="ko-KR" altLang="en-US" dirty="0"/>
              <a:t> 해도 상관 없음</a:t>
            </a:r>
            <a:r>
              <a:rPr lang="en-US" altLang="ko-KR" dirty="0"/>
              <a:t>).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04" y="2465828"/>
            <a:ext cx="2326786" cy="2321772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64681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ko-KR" altLang="en-US" dirty="0"/>
              <a:t>처음 실행하면 환경 설정이 표시됨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개발 설정</a:t>
            </a:r>
            <a:r>
              <a:rPr lang="en-US" altLang="ko-KR" dirty="0"/>
              <a:t>(V): C </a:t>
            </a:r>
            <a:r>
              <a:rPr lang="ko-KR" altLang="en-US" dirty="0"/>
              <a:t>언어를 사용할 것이므로 </a:t>
            </a:r>
            <a:r>
              <a:rPr lang="en-US" altLang="ko-KR" dirty="0"/>
              <a:t>Visual C++</a:t>
            </a:r>
            <a:r>
              <a:rPr lang="ko-KR" altLang="en-US" dirty="0"/>
              <a:t>을 선택함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색 테마 선택</a:t>
            </a:r>
            <a:r>
              <a:rPr lang="en-US" altLang="ko-KR" dirty="0"/>
              <a:t>: </a:t>
            </a:r>
            <a:r>
              <a:rPr lang="ko-KR" altLang="en-US" dirty="0"/>
              <a:t>각자 마음에 드는 테마를 선택함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환경 설정이 완료되었으면 </a:t>
            </a:r>
            <a:r>
              <a:rPr lang="en-US" altLang="ko-KR" dirty="0"/>
              <a:t>Visual Studio </a:t>
            </a:r>
            <a:r>
              <a:rPr lang="ko-KR" altLang="en-US" dirty="0"/>
              <a:t>시작</a:t>
            </a:r>
            <a:r>
              <a:rPr lang="en-US" altLang="ko-KR" dirty="0"/>
              <a:t>(S) </a:t>
            </a:r>
            <a:r>
              <a:rPr lang="ko-KR" altLang="en-US" dirty="0"/>
              <a:t>버튼을 클릭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514" y="2449528"/>
            <a:ext cx="2326786" cy="285833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86193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en-US" altLang="ko-KR" dirty="0"/>
              <a:t>Visual Studio Community 2015</a:t>
            </a:r>
            <a:r>
              <a:rPr lang="ko-KR" altLang="en-US" dirty="0"/>
              <a:t>가 실행됨</a:t>
            </a:r>
            <a:r>
              <a:rPr lang="en-US" altLang="ko-KR" dirty="0"/>
              <a:t>(</a:t>
            </a:r>
            <a:r>
              <a:rPr lang="ko-KR" altLang="en-US" dirty="0"/>
              <a:t>솔루션 탐색기 창이 오른쪽에 온다면 개발 설정</a:t>
            </a:r>
            <a:r>
              <a:rPr lang="en-US" altLang="ko-KR" dirty="0"/>
              <a:t>(V)</a:t>
            </a:r>
            <a:r>
              <a:rPr lang="ko-KR" altLang="en-US" dirty="0"/>
              <a:t>를 일반으로 했기 때문임</a:t>
            </a:r>
            <a:r>
              <a:rPr lang="en-US" altLang="ko-KR" dirty="0"/>
              <a:t>. Visual Studio</a:t>
            </a:r>
            <a:r>
              <a:rPr lang="ko-KR" altLang="en-US" dirty="0"/>
              <a:t>를 처음 실행할 때 반드시 개발 설정</a:t>
            </a:r>
            <a:r>
              <a:rPr lang="en-US" altLang="ko-KR" dirty="0"/>
              <a:t>(V)</a:t>
            </a:r>
            <a:r>
              <a:rPr lang="ko-KR" altLang="en-US" dirty="0"/>
              <a:t>을 </a:t>
            </a:r>
            <a:r>
              <a:rPr lang="en-US" altLang="ko-KR" dirty="0"/>
              <a:t>Visual C++</a:t>
            </a:r>
            <a:r>
              <a:rPr lang="ko-KR" altLang="en-US" dirty="0"/>
              <a:t>로 설정함</a:t>
            </a:r>
            <a:r>
              <a:rPr lang="en-US" altLang="ko-KR" dirty="0"/>
              <a:t>).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289" y="2351383"/>
            <a:ext cx="4823883" cy="28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7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다 잘 되죠</a:t>
            </a:r>
            <a:r>
              <a:rPr lang="en-US" altLang="ko-KR" dirty="0"/>
              <a:t>???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41" y="2850015"/>
            <a:ext cx="923925" cy="8096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428" y="4840514"/>
            <a:ext cx="1267248" cy="1267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737" y="1555997"/>
            <a:ext cx="1609725" cy="1638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686" y="3659640"/>
            <a:ext cx="1430564" cy="138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32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ko-KR" altLang="en-US" dirty="0"/>
              <a:t>왜 안될까요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모든 문제점은 반드시</a:t>
            </a:r>
            <a:r>
              <a:rPr lang="en-US" altLang="ko-KR" dirty="0"/>
              <a:t>!! </a:t>
            </a:r>
            <a:r>
              <a:rPr lang="ko-KR" altLang="en-US" dirty="0"/>
              <a:t>이전에 많은 사람들이 겪었을 것이다</a:t>
            </a:r>
            <a:r>
              <a:rPr lang="en-US" altLang="ko-KR" dirty="0"/>
              <a:t>. (</a:t>
            </a:r>
            <a:r>
              <a:rPr lang="ko-KR" altLang="en-US" dirty="0"/>
              <a:t>특히 초보의 경우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구글링을</a:t>
            </a:r>
            <a:r>
              <a:rPr lang="ko-KR" altLang="en-US" dirty="0"/>
              <a:t> 시작하자</a:t>
            </a:r>
            <a:r>
              <a:rPr lang="en-US" altLang="ko-KR" dirty="0"/>
              <a:t>~!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43" y="1554451"/>
            <a:ext cx="6197600" cy="452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5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비대면 강의 공지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841831"/>
            <a:ext cx="7450138" cy="42976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수업시간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오전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~ </a:t>
            </a:r>
            <a:r>
              <a:rPr lang="ko-KR" altLang="en-US" sz="1200" dirty="0"/>
              <a:t>저녁 </a:t>
            </a:r>
            <a:r>
              <a:rPr lang="en-US" altLang="ko-KR" sz="1200" dirty="0"/>
              <a:t>6</a:t>
            </a:r>
            <a:r>
              <a:rPr lang="ko-KR" altLang="en-US" sz="1200" dirty="0"/>
              <a:t>시 종료 </a:t>
            </a:r>
            <a:r>
              <a:rPr lang="en-US" altLang="ko-KR" sz="1200" dirty="0"/>
              <a:t>(</a:t>
            </a:r>
            <a:r>
              <a:rPr lang="ko-KR" altLang="en-US" sz="1200" dirty="0"/>
              <a:t>점심 </a:t>
            </a:r>
            <a:r>
              <a:rPr lang="en-US" altLang="ko-KR" sz="1200" dirty="0"/>
              <a:t>12:00 ~ 13:00) =&gt; </a:t>
            </a:r>
            <a:r>
              <a:rPr lang="ko-KR" altLang="en-US" sz="1200" dirty="0"/>
              <a:t>이 시간 중 출석체크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상세 일정 </a:t>
            </a:r>
            <a:r>
              <a:rPr lang="en-US" altLang="ko-KR" sz="1200" dirty="0"/>
              <a:t>(</a:t>
            </a:r>
            <a:r>
              <a:rPr lang="ko-KR" altLang="en-US" sz="1200" dirty="0"/>
              <a:t>권장 사항</a:t>
            </a:r>
            <a:r>
              <a:rPr lang="en-US" altLang="ko-KR" sz="1200" dirty="0"/>
              <a:t>)</a:t>
            </a:r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- 09:00 ~  : </a:t>
            </a:r>
            <a:r>
              <a:rPr lang="en-US" altLang="ko-KR" sz="1200" dirty="0" err="1"/>
              <a:t>Youtube</a:t>
            </a:r>
            <a:r>
              <a:rPr lang="en-US" altLang="ko-KR" sz="1200" dirty="0"/>
              <a:t> live </a:t>
            </a:r>
            <a:r>
              <a:rPr lang="ko-KR" altLang="en-US" sz="1200" dirty="0"/>
              <a:t>방송 </a:t>
            </a:r>
            <a:r>
              <a:rPr lang="en-US" altLang="ko-KR" sz="1200" dirty="0"/>
              <a:t>(</a:t>
            </a:r>
            <a:r>
              <a:rPr lang="ko-KR" altLang="en-US" sz="1200" dirty="0"/>
              <a:t>시청 위주로 수업내용에 집중</a:t>
            </a:r>
            <a:r>
              <a:rPr lang="en-US" altLang="ko-KR" sz="1200" dirty="0"/>
              <a:t>)</a:t>
            </a:r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 </a:t>
            </a:r>
            <a:r>
              <a:rPr lang="ko-KR" altLang="en-US" sz="1200" dirty="0"/>
              <a:t>방송종료 </a:t>
            </a:r>
            <a:r>
              <a:rPr lang="en-US" altLang="ko-KR" sz="1200" dirty="0"/>
              <a:t>~ </a:t>
            </a:r>
            <a:r>
              <a:rPr lang="ko-KR" altLang="en-US" sz="1200" dirty="0"/>
              <a:t>점심 </a:t>
            </a:r>
            <a:r>
              <a:rPr lang="en-US" altLang="ko-KR" sz="1200" dirty="0"/>
              <a:t>: </a:t>
            </a:r>
            <a:r>
              <a:rPr lang="ko-KR" altLang="en-US" sz="1200" dirty="0"/>
              <a:t>방송 내용 다시 보기 </a:t>
            </a:r>
            <a:r>
              <a:rPr lang="en-US" altLang="ko-KR" sz="1200" dirty="0"/>
              <a:t>or </a:t>
            </a:r>
            <a:r>
              <a:rPr lang="ko-KR" altLang="en-US" sz="1200" dirty="0"/>
              <a:t>메모한 내용 위주로 개인 실습</a:t>
            </a:r>
            <a:endParaRPr lang="en-US" altLang="ko-KR" sz="120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- 13:00 ~ 15:00 : </a:t>
            </a:r>
            <a:r>
              <a:rPr lang="ko-KR" altLang="en-US" sz="1200" dirty="0"/>
              <a:t>배운 내용 정리 </a:t>
            </a:r>
            <a:r>
              <a:rPr lang="en-US" altLang="ko-KR" sz="1200" dirty="0"/>
              <a:t>(PPT</a:t>
            </a:r>
            <a:r>
              <a:rPr lang="ko-KR" altLang="en-US" sz="1200" dirty="0"/>
              <a:t>로</a:t>
            </a:r>
            <a:r>
              <a:rPr lang="en-US" altLang="ko-KR" sz="1200" dirty="0"/>
              <a:t>)</a:t>
            </a:r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- 15:00 ~ 18:00 : </a:t>
            </a:r>
            <a:r>
              <a:rPr lang="ko-KR" altLang="en-US" sz="1200" dirty="0"/>
              <a:t>실습 과제 풀이</a:t>
            </a:r>
            <a:endParaRPr lang="en-US" altLang="ko-KR" sz="120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- 18:00 ~ : </a:t>
            </a:r>
            <a:r>
              <a:rPr lang="ko-KR" altLang="en-US" sz="1200" dirty="0"/>
              <a:t>못다한 학습 더 하기</a:t>
            </a:r>
            <a:r>
              <a:rPr lang="en-US" altLang="ko-KR" sz="1200" dirty="0"/>
              <a:t>, </a:t>
            </a:r>
            <a:r>
              <a:rPr lang="ko-KR" altLang="en-US" sz="1200" dirty="0"/>
              <a:t>실습과제에서 </a:t>
            </a:r>
            <a:r>
              <a:rPr lang="en-US" altLang="ko-KR" sz="1200" dirty="0"/>
              <a:t>+@</a:t>
            </a:r>
            <a:r>
              <a:rPr lang="ko-KR" altLang="en-US" sz="1200" dirty="0"/>
              <a:t>로 더 해보기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ko-KR" altLang="en-US" dirty="0"/>
              <a:t>일부 해결 방법</a:t>
            </a:r>
            <a:endParaRPr lang="en-US" altLang="ko-KR" dirty="0"/>
          </a:p>
          <a:p>
            <a:pPr lvl="1"/>
            <a:r>
              <a:rPr lang="en-US" altLang="ko-KR" dirty="0"/>
              <a:t>Full version</a:t>
            </a:r>
            <a:r>
              <a:rPr lang="ko-KR" altLang="en-US" dirty="0"/>
              <a:t>을 따로 받아놔서 이것으로 설치하면 끝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\\192.168.63.21 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vl="1"/>
            <a:r>
              <a:rPr lang="en-US" altLang="ko-KR" dirty="0" err="1"/>
              <a:t>sw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1"/>
            <a:r>
              <a:rPr lang="ko-KR" altLang="en-US" dirty="0"/>
              <a:t>여기서 </a:t>
            </a:r>
            <a:r>
              <a:rPr lang="en-US" altLang="ko-KR" dirty="0"/>
              <a:t>Visual Studio </a:t>
            </a:r>
            <a:r>
              <a:rPr lang="ko-KR" altLang="en-US" dirty="0"/>
              <a:t>받아서 설치하세요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509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</a:t>
            </a:r>
            <a:r>
              <a:rPr lang="ko-KR" altLang="en-US" dirty="0"/>
              <a:t>로 시작하기</a:t>
            </a:r>
          </a:p>
          <a:p>
            <a:pPr lvl="1"/>
            <a:r>
              <a:rPr lang="en-US" altLang="ko-KR" dirty="0"/>
              <a:t>Visual Studio</a:t>
            </a:r>
            <a:r>
              <a:rPr lang="ko-KR" altLang="en-US" dirty="0"/>
              <a:t>에서 솔루션과 프로젝트를 생성</a:t>
            </a:r>
            <a:endParaRPr lang="en-US" altLang="ko-KR" dirty="0"/>
          </a:p>
          <a:p>
            <a:pPr lvl="1"/>
            <a:r>
              <a:rPr lang="ko-KR" altLang="en-US" dirty="0"/>
              <a:t>메뉴에서 </a:t>
            </a:r>
            <a:r>
              <a:rPr lang="ko-KR" altLang="en-US" b="1" dirty="0"/>
              <a:t>파일</a:t>
            </a:r>
            <a:r>
              <a:rPr lang="en-US" altLang="ko-KR" b="1" dirty="0"/>
              <a:t>(F) &gt; </a:t>
            </a:r>
            <a:r>
              <a:rPr lang="ko-KR" altLang="en-US" b="1" dirty="0"/>
              <a:t>새로 만들기</a:t>
            </a:r>
            <a:r>
              <a:rPr lang="en-US" altLang="ko-KR" b="1" dirty="0"/>
              <a:t>(N) &gt; </a:t>
            </a:r>
            <a:r>
              <a:rPr lang="ko-KR" altLang="en-US" b="1" dirty="0"/>
              <a:t>프로젝트</a:t>
            </a:r>
            <a:r>
              <a:rPr lang="en-US" altLang="ko-KR" b="1" dirty="0"/>
              <a:t>(P)...</a:t>
            </a:r>
            <a:r>
              <a:rPr lang="ko-KR" altLang="en-US" dirty="0"/>
              <a:t>를 클릭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97" y="1808002"/>
            <a:ext cx="5938479" cy="3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15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</a:t>
            </a:r>
            <a:r>
              <a:rPr lang="ko-KR" altLang="en-US" dirty="0"/>
              <a:t>로 시작하기</a:t>
            </a:r>
          </a:p>
          <a:p>
            <a:pPr lvl="1"/>
            <a:r>
              <a:rPr lang="en-US" altLang="ko-KR" b="1" dirty="0"/>
              <a:t>Win32 &gt; Win32 </a:t>
            </a:r>
            <a:r>
              <a:rPr lang="ko-KR" altLang="en-US" b="1" dirty="0"/>
              <a:t>콘솔 응용 프로그램</a:t>
            </a:r>
            <a:r>
              <a:rPr lang="ko-KR" altLang="en-US" dirty="0"/>
              <a:t> 선택</a:t>
            </a:r>
            <a:r>
              <a:rPr lang="en-US" altLang="ko-KR" dirty="0"/>
              <a:t>,</a:t>
            </a:r>
            <a:r>
              <a:rPr lang="ko-KR" altLang="en-US" dirty="0"/>
              <a:t> 프로젝트 이름과 디렉터리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</a:t>
            </a:r>
            <a:r>
              <a:rPr lang="ko-KR" altLang="en-US" dirty="0"/>
              <a:t>를 설정</a:t>
            </a:r>
            <a:endParaRPr lang="en-US" altLang="ko-KR" dirty="0"/>
          </a:p>
          <a:p>
            <a:pPr lvl="1"/>
            <a:r>
              <a:rPr lang="ko-KR" altLang="en-US" b="1" dirty="0"/>
              <a:t>이름</a:t>
            </a:r>
            <a:r>
              <a:rPr lang="en-US" altLang="ko-KR" b="1" dirty="0"/>
              <a:t>(N)</a:t>
            </a:r>
            <a:r>
              <a:rPr lang="en-US" altLang="ko-KR" dirty="0"/>
              <a:t>: </a:t>
            </a:r>
            <a:r>
              <a:rPr lang="ko-KR" altLang="en-US" dirty="0"/>
              <a:t>프로젝트 이름</a:t>
            </a:r>
            <a:r>
              <a:rPr lang="en-US" altLang="ko-KR" dirty="0"/>
              <a:t>.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hello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1"/>
            <a:r>
              <a:rPr lang="ko-KR" altLang="en-US" b="1" dirty="0"/>
              <a:t>위치</a:t>
            </a:r>
            <a:r>
              <a:rPr lang="en-US" altLang="ko-KR" b="1" dirty="0"/>
              <a:t>(L)</a:t>
            </a:r>
            <a:r>
              <a:rPr lang="en-US" altLang="ko-KR" dirty="0"/>
              <a:t>: </a:t>
            </a:r>
            <a:r>
              <a:rPr lang="ko-KR" altLang="en-US" dirty="0"/>
              <a:t>솔루션과 프로젝트를 생성할 디렉터리</a:t>
            </a:r>
            <a:r>
              <a:rPr lang="en-US" altLang="ko-KR" dirty="0"/>
              <a:t>.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c:\project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lvl="1"/>
            <a:r>
              <a:rPr lang="ko-KR" altLang="en-US" b="1" dirty="0"/>
              <a:t>솔루션 이름</a:t>
            </a:r>
            <a:r>
              <a:rPr lang="en-US" altLang="ko-KR" b="1" dirty="0"/>
              <a:t>(M)</a:t>
            </a:r>
            <a:r>
              <a:rPr lang="en-US" altLang="ko-KR" dirty="0"/>
              <a:t>: </a:t>
            </a:r>
            <a:r>
              <a:rPr lang="ko-KR" altLang="en-US" dirty="0"/>
              <a:t>솔루션 이름</a:t>
            </a:r>
            <a:r>
              <a:rPr lang="en-US" altLang="ko-KR" dirty="0"/>
              <a:t>. </a:t>
            </a:r>
            <a:r>
              <a:rPr lang="ko-KR" altLang="en-US" dirty="0"/>
              <a:t>기본값 그대로 사용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661" y="2367363"/>
            <a:ext cx="4185139" cy="28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9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</a:t>
            </a:r>
            <a:r>
              <a:rPr lang="ko-KR" altLang="en-US" dirty="0"/>
              <a:t>로 시작하기</a:t>
            </a:r>
          </a:p>
          <a:p>
            <a:pPr lvl="1"/>
            <a:r>
              <a:rPr lang="ko-KR" altLang="en-US" dirty="0"/>
              <a:t>응용 프로그램 설정에서 </a:t>
            </a:r>
            <a:r>
              <a:rPr lang="ko-KR" altLang="en-US" b="1" dirty="0"/>
              <a:t>빈 프로젝트</a:t>
            </a:r>
            <a:r>
              <a:rPr lang="en-US" altLang="ko-KR" b="1" dirty="0"/>
              <a:t>(E)</a:t>
            </a:r>
            <a:r>
              <a:rPr lang="ko-KR" altLang="en-US" dirty="0"/>
              <a:t>에 체크한 뒤 </a:t>
            </a:r>
            <a:r>
              <a:rPr lang="ko-KR" altLang="en-US" b="1" dirty="0"/>
              <a:t>마침</a:t>
            </a:r>
            <a:r>
              <a:rPr lang="ko-KR" altLang="en-US" dirty="0"/>
              <a:t> 버튼을 클릭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기본 설정대로 사용하면 </a:t>
            </a:r>
            <a:r>
              <a:rPr lang="en-US" altLang="ko-KR" dirty="0"/>
              <a:t>C++(.</a:t>
            </a:r>
            <a:r>
              <a:rPr lang="en-US" altLang="ko-KR" dirty="0" err="1"/>
              <a:t>cpp</a:t>
            </a:r>
            <a:r>
              <a:rPr lang="en-US" altLang="ko-KR" dirty="0"/>
              <a:t>) </a:t>
            </a:r>
            <a:r>
              <a:rPr lang="ko-KR" altLang="en-US" dirty="0"/>
              <a:t>소스 파일이 생성될 수 있으니 주의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74" y="2104544"/>
            <a:ext cx="5047807" cy="33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69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</a:t>
            </a:r>
            <a:r>
              <a:rPr lang="ko-KR" altLang="en-US" dirty="0"/>
              <a:t>로 시작하기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hello</a:t>
            </a:r>
            <a:r>
              <a:rPr lang="en-US" altLang="ko-KR" dirty="0"/>
              <a:t> </a:t>
            </a:r>
            <a:r>
              <a:rPr lang="ko-KR" altLang="en-US" dirty="0"/>
              <a:t>솔루션과 프로젝트를 생성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83" y="1939881"/>
            <a:ext cx="5938479" cy="345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97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ko-KR" altLang="en-US" dirty="0"/>
              <a:t>프로젝트에 </a:t>
            </a:r>
            <a:r>
              <a:rPr lang="en-US" altLang="ko-KR" dirty="0"/>
              <a:t>C </a:t>
            </a:r>
            <a:r>
              <a:rPr lang="ko-KR" altLang="en-US" dirty="0"/>
              <a:t>언어 소스 파일 추가하기</a:t>
            </a:r>
          </a:p>
          <a:p>
            <a:pPr lvl="1"/>
            <a:r>
              <a:rPr lang="ko-KR" altLang="en-US" dirty="0"/>
              <a:t>지금까지 만든 프로젝트는 빈 프로젝트이므로 </a:t>
            </a:r>
            <a:r>
              <a:rPr lang="en-US" altLang="ko-KR" dirty="0"/>
              <a:t>C </a:t>
            </a:r>
            <a:r>
              <a:rPr lang="ko-KR" altLang="en-US" dirty="0"/>
              <a:t>언어 소스 파일을 추가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왼쪽 솔루션 탐색기에서 소스 파일을 선택한 뒤 마우스 오른쪽 버튼을 클릭하면 팝업 메뉴가 나옴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b="1" dirty="0"/>
              <a:t>추가</a:t>
            </a:r>
            <a:r>
              <a:rPr lang="en-US" altLang="ko-KR" b="1" dirty="0"/>
              <a:t>(D) &gt; </a:t>
            </a:r>
            <a:r>
              <a:rPr lang="ko-KR" altLang="en-US" b="1" dirty="0"/>
              <a:t>새 항목</a:t>
            </a:r>
            <a:r>
              <a:rPr lang="en-US" altLang="ko-KR" b="1" dirty="0"/>
              <a:t>(W)...</a:t>
            </a:r>
            <a:r>
              <a:rPr lang="ko-KR" altLang="en-US" dirty="0"/>
              <a:t>을 클릭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32" y="2239321"/>
            <a:ext cx="5277797" cy="32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6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ko-KR" altLang="en-US" dirty="0"/>
              <a:t>프로젝트에 </a:t>
            </a:r>
            <a:r>
              <a:rPr lang="en-US" altLang="ko-KR" dirty="0"/>
              <a:t>C </a:t>
            </a:r>
            <a:r>
              <a:rPr lang="ko-KR" altLang="en-US" dirty="0"/>
              <a:t>언어 소스 파일 추가하기</a:t>
            </a:r>
          </a:p>
          <a:p>
            <a:pPr lvl="1"/>
            <a:r>
              <a:rPr lang="ko-KR" altLang="en-US" dirty="0"/>
              <a:t>파일 추가 창이 표시됨</a:t>
            </a:r>
            <a:r>
              <a:rPr lang="en-US" altLang="ko-KR" dirty="0"/>
              <a:t>. </a:t>
            </a:r>
            <a:r>
              <a:rPr lang="ko-KR" altLang="en-US" b="1" dirty="0"/>
              <a:t>이름</a:t>
            </a:r>
            <a:r>
              <a:rPr lang="en-US" altLang="ko-KR" b="1" dirty="0"/>
              <a:t>(N)</a:t>
            </a:r>
            <a:r>
              <a:rPr lang="ko-KR" altLang="en-US" dirty="0"/>
              <a:t>에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hello.c</a:t>
            </a:r>
            <a:r>
              <a:rPr lang="ko-KR" altLang="en-US" dirty="0"/>
              <a:t>를 입력하고 </a:t>
            </a:r>
            <a:r>
              <a:rPr lang="ko-KR" altLang="en-US" b="1" dirty="0"/>
              <a:t>추가</a:t>
            </a:r>
            <a:r>
              <a:rPr lang="en-US" altLang="ko-KR" b="1" dirty="0"/>
              <a:t>(A) </a:t>
            </a:r>
            <a:r>
              <a:rPr lang="ko-KR" altLang="en-US" dirty="0"/>
              <a:t>버튼을 클릭</a:t>
            </a:r>
            <a:br>
              <a:rPr lang="en-US" altLang="ko-KR" dirty="0"/>
            </a:br>
            <a:r>
              <a:rPr lang="ko-KR" altLang="en-US" dirty="0"/>
              <a:t>파일명에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 </a:t>
            </a:r>
            <a:r>
              <a:rPr lang="ko-KR" altLang="en-US" dirty="0" err="1"/>
              <a:t>확장자를</a:t>
            </a:r>
            <a:r>
              <a:rPr lang="ko-KR" altLang="en-US" dirty="0"/>
              <a:t> 지정하면 </a:t>
            </a:r>
            <a:r>
              <a:rPr lang="en-US" altLang="ko-KR" dirty="0"/>
              <a:t>C </a:t>
            </a:r>
            <a:r>
              <a:rPr lang="ko-KR" altLang="en-US" dirty="0"/>
              <a:t>언어 소스 파일을 추가 가능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881" y="1903298"/>
            <a:ext cx="5458658" cy="338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00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ko-KR" altLang="en-US" dirty="0"/>
              <a:t>프로젝트에 </a:t>
            </a:r>
            <a:r>
              <a:rPr lang="en-US" altLang="ko-KR" dirty="0"/>
              <a:t>C </a:t>
            </a:r>
            <a:r>
              <a:rPr lang="ko-KR" altLang="en-US" dirty="0"/>
              <a:t>언어 소스 파일 추가하기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hello</a:t>
            </a:r>
            <a:r>
              <a:rPr lang="en-US" altLang="ko-KR" dirty="0"/>
              <a:t> </a:t>
            </a:r>
            <a:r>
              <a:rPr lang="ko-KR" altLang="en-US" dirty="0"/>
              <a:t>프로젝트에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hello.c</a:t>
            </a:r>
            <a:r>
              <a:rPr lang="en-US" altLang="ko-KR" dirty="0"/>
              <a:t> </a:t>
            </a:r>
            <a:r>
              <a:rPr lang="ko-KR" altLang="en-US" dirty="0"/>
              <a:t>소스 파일이 추가됨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35" y="1954845"/>
            <a:ext cx="5767655" cy="305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68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  <a:p>
            <a:pPr lvl="1"/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hello.c</a:t>
            </a:r>
            <a:r>
              <a:rPr lang="ko-KR" altLang="en-US" dirty="0"/>
              <a:t> 소스 코드 편집 창에 다음 내용을 입력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03" y="1189662"/>
            <a:ext cx="6683319" cy="24843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96995" y="2677297"/>
            <a:ext cx="948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getch</a:t>
            </a:r>
            <a:r>
              <a:rPr lang="en-US" altLang="ko-KR" dirty="0"/>
              <a:t>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089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  <a:p>
            <a:pPr lvl="1"/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hello.c</a:t>
            </a:r>
            <a:r>
              <a:rPr lang="ko-KR" altLang="en-US" dirty="0"/>
              <a:t> 파일을 </a:t>
            </a:r>
            <a:r>
              <a:rPr lang="ko-KR" altLang="en-US" dirty="0" err="1"/>
              <a:t>컴파일함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메뉴의 </a:t>
            </a:r>
            <a:r>
              <a:rPr lang="ko-KR" altLang="en-US" b="1" dirty="0" err="1"/>
              <a:t>빌드</a:t>
            </a:r>
            <a:r>
              <a:rPr lang="en-US" altLang="ko-KR" b="1" dirty="0"/>
              <a:t>(B) &gt; </a:t>
            </a:r>
            <a:r>
              <a:rPr lang="ko-KR" altLang="en-US" b="1" dirty="0"/>
              <a:t>솔루션 </a:t>
            </a:r>
            <a:r>
              <a:rPr lang="ko-KR" altLang="en-US" b="1" dirty="0" err="1"/>
              <a:t>빌드</a:t>
            </a:r>
            <a:r>
              <a:rPr lang="en-US" altLang="ko-KR" b="1" dirty="0"/>
              <a:t>(B)</a:t>
            </a:r>
            <a:r>
              <a:rPr lang="ko-KR" altLang="en-US" dirty="0"/>
              <a:t>를 클릭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71" y="2079604"/>
            <a:ext cx="5659468" cy="32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7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841831"/>
            <a:ext cx="7450138" cy="2568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목표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</a:t>
            </a:r>
            <a:r>
              <a:rPr lang="ko-KR" altLang="en-US" sz="1200" dirty="0"/>
              <a:t>언어의 개념 이해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</a:t>
            </a:r>
            <a:r>
              <a:rPr lang="ko-KR" altLang="en-US" sz="1200" dirty="0"/>
              <a:t>언어 개발을 위한 환경설정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</a:t>
            </a:r>
            <a:r>
              <a:rPr lang="ko-KR" altLang="en-US" sz="1200" dirty="0"/>
              <a:t>언어의 기본 </a:t>
            </a:r>
            <a:r>
              <a:rPr lang="en-US" altLang="ko-KR" sz="1200" dirty="0"/>
              <a:t>HelloWorld </a:t>
            </a:r>
            <a:r>
              <a:rPr lang="ko-KR" altLang="en-US" sz="1200" dirty="0"/>
              <a:t>출력 실습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43783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  <a:p>
            <a:pPr lvl="1"/>
            <a:r>
              <a:rPr lang="ko-KR" altLang="en-US" dirty="0"/>
              <a:t>메뉴의 </a:t>
            </a:r>
            <a:r>
              <a:rPr lang="ko-KR" altLang="en-US" b="1" dirty="0"/>
              <a:t>디버그</a:t>
            </a:r>
            <a:r>
              <a:rPr lang="en-US" altLang="ko-KR" b="1" dirty="0"/>
              <a:t>(D) &gt; </a:t>
            </a:r>
            <a:r>
              <a:rPr lang="ko-KR" altLang="en-US" b="1" dirty="0" err="1"/>
              <a:t>디버그하지</a:t>
            </a:r>
            <a:r>
              <a:rPr lang="ko-KR" altLang="en-US" b="1" dirty="0"/>
              <a:t> 않고 시작</a:t>
            </a:r>
            <a:r>
              <a:rPr lang="en-US" altLang="ko-KR" b="1" dirty="0"/>
              <a:t>(H)</a:t>
            </a:r>
            <a:r>
              <a:rPr lang="ko-KR" altLang="en-US" dirty="0"/>
              <a:t>을 클릭</a:t>
            </a:r>
            <a:br>
              <a:rPr lang="en-US" altLang="ko-KR" dirty="0"/>
            </a:br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08" y="1740016"/>
            <a:ext cx="5933521" cy="34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96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hello.exe</a:t>
            </a:r>
            <a:r>
              <a:rPr lang="ko-KR" altLang="en-US" dirty="0"/>
              <a:t>가 실행되면서 명령 프롬프트 창에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Hello, world!</a:t>
            </a:r>
            <a:r>
              <a:rPr lang="ko-KR" altLang="en-US" dirty="0"/>
              <a:t>가 출력됨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76" y="2589065"/>
            <a:ext cx="6757835" cy="112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14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  <a:p>
            <a:pPr lvl="1"/>
            <a:r>
              <a:rPr lang="ko-KR" altLang="en-US" dirty="0"/>
              <a:t>여기서 아무 키나 누르면 명령 프롬프트 창이 종료됨</a:t>
            </a:r>
            <a:endParaRPr lang="en-US" altLang="ko-KR" dirty="0"/>
          </a:p>
          <a:p>
            <a:pPr lvl="1"/>
            <a:r>
              <a:rPr lang="ko-KR" altLang="en-US" dirty="0"/>
              <a:t>만약 </a:t>
            </a:r>
            <a:r>
              <a:rPr lang="ko-KR" altLang="en-US" b="1" dirty="0"/>
              <a:t>이 프로젝트는 만료되었습니다</a:t>
            </a:r>
            <a:r>
              <a:rPr lang="en-US" altLang="ko-KR" b="1" dirty="0"/>
              <a:t>(T).</a:t>
            </a:r>
            <a:r>
              <a:rPr lang="ko-KR" altLang="en-US" dirty="0"/>
              <a:t>라고 나오면 </a:t>
            </a:r>
            <a:r>
              <a:rPr lang="ko-KR" altLang="en-US" b="1" dirty="0"/>
              <a:t>이 대화 상자를 다시 표시 </a:t>
            </a:r>
            <a:r>
              <a:rPr lang="ko-KR" altLang="en-US" b="1" dirty="0" err="1"/>
              <a:t>안함</a:t>
            </a:r>
            <a:r>
              <a:rPr lang="en-US" altLang="ko-KR" b="1" dirty="0"/>
              <a:t>(D)</a:t>
            </a:r>
            <a:r>
              <a:rPr lang="ko-KR" altLang="en-US" dirty="0"/>
              <a:t>에 체크한 뒤 </a:t>
            </a:r>
            <a:r>
              <a:rPr lang="ko-KR" altLang="en-US" b="1" dirty="0"/>
              <a:t>예</a:t>
            </a:r>
            <a:r>
              <a:rPr lang="en-US" altLang="ko-KR" b="1" dirty="0"/>
              <a:t>(Y)</a:t>
            </a:r>
            <a:r>
              <a:rPr lang="en-US" altLang="ko-KR" dirty="0"/>
              <a:t> </a:t>
            </a:r>
            <a:r>
              <a:rPr lang="ko-KR" altLang="en-US" dirty="0"/>
              <a:t>버튼을 클릭하면 됨</a:t>
            </a:r>
            <a:br>
              <a:rPr lang="en-US" altLang="ko-KR" dirty="0"/>
            </a:br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546" y="2134845"/>
            <a:ext cx="3646658" cy="32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07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hello.exe</a:t>
            </a:r>
            <a:r>
              <a:rPr lang="en-US" altLang="ko-KR" dirty="0"/>
              <a:t> </a:t>
            </a:r>
            <a:r>
              <a:rPr lang="ko-KR" altLang="en-US" dirty="0"/>
              <a:t>파일이 생성됨</a:t>
            </a:r>
            <a:r>
              <a:rPr lang="en-US" altLang="ko-KR" dirty="0"/>
              <a:t>.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hello.exe</a:t>
            </a:r>
            <a:r>
              <a:rPr lang="en-US" altLang="ko-KR" dirty="0"/>
              <a:t> </a:t>
            </a:r>
            <a:r>
              <a:rPr lang="ko-KR" altLang="en-US" dirty="0"/>
              <a:t>파일의 위치는 다음과 같이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hello</a:t>
            </a:r>
            <a:r>
              <a:rPr lang="en-US" altLang="ko-KR" dirty="0"/>
              <a:t> </a:t>
            </a:r>
            <a:r>
              <a:rPr lang="ko-KR" altLang="en-US" dirty="0"/>
              <a:t>솔루션을 선택한 뒤 마우스 오른쪽 버튼을 클릭하면 팝업 메뉴가 나옴</a:t>
            </a:r>
            <a:r>
              <a:rPr lang="en-US" altLang="ko-KR" dirty="0"/>
              <a:t>.</a:t>
            </a:r>
            <a:r>
              <a:rPr lang="ko-KR" altLang="en-US" dirty="0"/>
              <a:t> 여기서 </a:t>
            </a:r>
            <a:r>
              <a:rPr lang="ko-KR" altLang="en-US" b="1" dirty="0"/>
              <a:t>파일 탐색기에서 폴더 열기</a:t>
            </a:r>
            <a:r>
              <a:rPr lang="en-US" altLang="ko-KR" b="1" dirty="0"/>
              <a:t>(X)</a:t>
            </a:r>
            <a:r>
              <a:rPr lang="ko-KR" altLang="en-US" dirty="0"/>
              <a:t>를 클릭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71" y="2263282"/>
            <a:ext cx="5461518" cy="31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6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  <a:p>
            <a:pPr lvl="1"/>
            <a:r>
              <a:rPr lang="ko-KR" altLang="en-US" dirty="0"/>
              <a:t>명령 프롬프트에서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hello.exe</a:t>
            </a:r>
            <a:r>
              <a:rPr lang="ko-KR" altLang="en-US" dirty="0"/>
              <a:t>를 직접 실행하기</a:t>
            </a:r>
            <a:endParaRPr lang="en-US" altLang="ko-KR" dirty="0"/>
          </a:p>
          <a:p>
            <a:pPr lvl="1"/>
            <a:r>
              <a:rPr lang="ko-KR" altLang="en-US" dirty="0"/>
              <a:t>윈도우 키</a:t>
            </a:r>
            <a:r>
              <a:rPr lang="en-US" altLang="ko-KR" dirty="0"/>
              <a:t>+R</a:t>
            </a:r>
            <a:r>
              <a:rPr lang="ko-KR" altLang="en-US" dirty="0"/>
              <a:t>을 누른 뒤 </a:t>
            </a:r>
            <a:r>
              <a:rPr lang="en-US" altLang="ko-KR" b="1" dirty="0" err="1"/>
              <a:t>cmd</a:t>
            </a:r>
            <a:r>
              <a:rPr lang="ko-KR" altLang="en-US" dirty="0"/>
              <a:t>를 입력하여 명령 프롬프트를 실행</a:t>
            </a:r>
            <a:endParaRPr lang="en-US" altLang="ko-KR" dirty="0"/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hello</a:t>
            </a:r>
            <a:r>
              <a:rPr lang="en-US" altLang="ko-KR" dirty="0"/>
              <a:t> </a:t>
            </a:r>
            <a:r>
              <a:rPr lang="ko-KR" altLang="en-US" dirty="0"/>
              <a:t>솔루션 폴더 아래의 </a:t>
            </a:r>
            <a:r>
              <a:rPr lang="en-US" altLang="ko-KR" dirty="0"/>
              <a:t>Debug </a:t>
            </a:r>
            <a:r>
              <a:rPr lang="ko-KR" altLang="en-US" dirty="0"/>
              <a:t>폴더로 이동</a:t>
            </a:r>
            <a:r>
              <a:rPr lang="en-US" altLang="ko-KR" dirty="0"/>
              <a:t>(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c:\project\hello\Debug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hello.exe</a:t>
            </a:r>
            <a:r>
              <a:rPr lang="ko-KR" altLang="en-US" dirty="0"/>
              <a:t>를 입력하여 실행파일을 실행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28" y="2458340"/>
            <a:ext cx="5479190" cy="22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21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  <a:p>
            <a:pPr lvl="1"/>
            <a:r>
              <a:rPr lang="ko-KR" altLang="en-US" dirty="0"/>
              <a:t>소스 코드 살펴보기</a:t>
            </a:r>
            <a:endParaRPr lang="en-US" altLang="ko-KR" dirty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161646"/>
            <a:ext cx="6690940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10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</p:txBody>
      </p: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55" y="3417569"/>
            <a:ext cx="106689" cy="228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7974" y="3699971"/>
            <a:ext cx="7834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D2Coding" panose="020B0609020101020101" pitchFamily="49" charset="-127"/>
                <a:ea typeface="D2Coding" panose="020B0609020101020101" pitchFamily="49" charset="-127"/>
              </a:rPr>
              <a:t>printf("</a:t>
            </a:r>
            <a:r>
              <a:rPr lang="en-US" altLang="ko-KR" sz="4000" dirty="0">
                <a:solidFill>
                  <a:srgbClr val="953D4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Hello, world!\n</a:t>
            </a:r>
            <a:r>
              <a:rPr lang="en-US" altLang="ko-KR" sz="4000" dirty="0">
                <a:latin typeface="D2Coding" panose="020B0609020101020101" pitchFamily="49" charset="-127"/>
                <a:ea typeface="D2Coding" panose="020B0609020101020101" pitchFamily="49" charset="-127"/>
              </a:rPr>
              <a:t>");</a:t>
            </a:r>
            <a:endParaRPr lang="ko-KR" altLang="en-US" sz="4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5886728" y="2663045"/>
            <a:ext cx="0" cy="1036926"/>
          </a:xfrm>
          <a:prstGeom prst="straightConnector1">
            <a:avLst/>
          </a:prstGeom>
          <a:ln w="412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58190" y="2104039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문자열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65893" y="3742419"/>
            <a:ext cx="3847381" cy="608293"/>
          </a:xfrm>
          <a:prstGeom prst="rect">
            <a:avLst/>
          </a:prstGeom>
          <a:noFill/>
          <a:ln>
            <a:solidFill>
              <a:srgbClr val="D0756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95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556" y="2828431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solidFill>
                  <a:srgbClr val="953D4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printf</a:t>
            </a:r>
            <a:r>
              <a:rPr lang="en-US" altLang="ko-KR" sz="4000" dirty="0">
                <a:latin typeface="D2Coding" panose="020B0609020101020101" pitchFamily="49" charset="-127"/>
                <a:ea typeface="D2Coding" panose="020B0609020101020101" pitchFamily="49" charset="-127"/>
              </a:rPr>
              <a:t>("Hello, world!\n");</a:t>
            </a:r>
            <a:endParaRPr lang="ko-KR" altLang="en-US" sz="4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2074414" y="3679350"/>
            <a:ext cx="0" cy="921712"/>
          </a:xfrm>
          <a:prstGeom prst="straightConnector1">
            <a:avLst/>
          </a:prstGeom>
          <a:ln w="412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59557" y="2870879"/>
            <a:ext cx="1669020" cy="632130"/>
          </a:xfrm>
          <a:prstGeom prst="rect">
            <a:avLst/>
          </a:prstGeom>
          <a:noFill/>
          <a:ln>
            <a:solidFill>
              <a:srgbClr val="D0756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59556" y="4634394"/>
            <a:ext cx="4876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화면에 문자열을 출력하는 함수</a:t>
            </a:r>
          </a:p>
        </p:txBody>
      </p:sp>
    </p:spTree>
    <p:extLst>
      <p:ext uri="{BB962C8B-B14F-4D97-AF65-F5344CB8AC3E}">
        <p14:creationId xmlns:p14="http://schemas.microsoft.com/office/powerpoint/2010/main" val="3529779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815305" y="3544214"/>
            <a:ext cx="0" cy="921712"/>
          </a:xfrm>
          <a:prstGeom prst="straightConnector1">
            <a:avLst/>
          </a:prstGeom>
          <a:ln w="412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670969" y="2828431"/>
            <a:ext cx="288035" cy="715783"/>
          </a:xfrm>
          <a:prstGeom prst="rect">
            <a:avLst/>
          </a:prstGeom>
          <a:noFill/>
          <a:ln>
            <a:solidFill>
              <a:srgbClr val="D0756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00447" y="4499258"/>
            <a:ext cx="5306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괄호가 붙은 단어를 함수라고 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221922" y="2828431"/>
            <a:ext cx="288035" cy="715783"/>
          </a:xfrm>
          <a:prstGeom prst="rect">
            <a:avLst/>
          </a:prstGeom>
          <a:noFill/>
          <a:ln>
            <a:solidFill>
              <a:srgbClr val="D0756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59556" y="2828431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solidFill>
                  <a:srgbClr val="953D4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printf</a:t>
            </a:r>
            <a:r>
              <a:rPr lang="en-US" altLang="ko-KR" sz="4000" dirty="0">
                <a:latin typeface="D2Coding" panose="020B0609020101020101" pitchFamily="49" charset="-127"/>
                <a:ea typeface="D2Coding" panose="020B0609020101020101" pitchFamily="49" charset="-127"/>
              </a:rPr>
              <a:t>("Hello, world!\n");</a:t>
            </a:r>
            <a:endParaRPr lang="ko-KR" altLang="en-US" sz="4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1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559" y="2828431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printf</a:t>
            </a:r>
            <a:r>
              <a:rPr lang="en-US" altLang="ko-KR" sz="4000" dirty="0">
                <a:latin typeface="D2Coding" panose="020B0609020101020101" pitchFamily="49" charset="-127"/>
                <a:ea typeface="D2Coding" panose="020B0609020101020101" pitchFamily="49" charset="-127"/>
              </a:rPr>
              <a:t>("Hello, world!\n");</a:t>
            </a:r>
            <a:endParaRPr lang="ko-KR" altLang="en-US" sz="4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093169" y="3486607"/>
            <a:ext cx="0" cy="921712"/>
          </a:xfrm>
          <a:prstGeom prst="straightConnector1">
            <a:avLst/>
          </a:prstGeom>
          <a:ln w="412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18773" y="4489491"/>
            <a:ext cx="4948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괄호 안에 출력할 내용을 넣음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959004" y="2886038"/>
            <a:ext cx="4320525" cy="545206"/>
          </a:xfrm>
          <a:prstGeom prst="rect">
            <a:avLst/>
          </a:prstGeom>
          <a:noFill/>
          <a:ln>
            <a:solidFill>
              <a:srgbClr val="D0756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595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언어에 대해 알아보자</a:t>
            </a:r>
            <a:r>
              <a:rPr lang="en-US" altLang="ko-KR" sz="1800" dirty="0"/>
              <a:t>.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1972</a:t>
            </a:r>
            <a:r>
              <a:rPr lang="ko-KR" altLang="en-US" dirty="0"/>
              <a:t>년 벨 연구소에서 </a:t>
            </a:r>
            <a:r>
              <a:rPr lang="ko-KR" altLang="en-US" dirty="0" err="1"/>
              <a:t>켄</a:t>
            </a:r>
            <a:r>
              <a:rPr lang="ko-KR" altLang="en-US" dirty="0"/>
              <a:t> </a:t>
            </a:r>
            <a:r>
              <a:rPr lang="ko-KR" altLang="en-US" dirty="0" err="1"/>
              <a:t>톰프슨과</a:t>
            </a:r>
            <a:r>
              <a:rPr lang="ko-KR" altLang="en-US" dirty="0"/>
              <a:t> </a:t>
            </a:r>
            <a:r>
              <a:rPr lang="ko-KR" altLang="en-US" dirty="0" err="1"/>
              <a:t>데니스</a:t>
            </a:r>
            <a:r>
              <a:rPr lang="ko-KR" altLang="en-US" dirty="0"/>
              <a:t> </a:t>
            </a:r>
            <a:r>
              <a:rPr lang="ko-KR" altLang="en-US" dirty="0" err="1"/>
              <a:t>리치가</a:t>
            </a:r>
            <a:r>
              <a:rPr lang="ko-KR" altLang="en-US" dirty="0"/>
              <a:t> 만든 프로그래밍 언어</a:t>
            </a:r>
            <a:endParaRPr lang="en-US" altLang="ko-KR" dirty="0"/>
          </a:p>
          <a:p>
            <a:pPr lvl="1"/>
            <a:r>
              <a:rPr lang="ko-KR" altLang="en-US" dirty="0"/>
              <a:t>유닉스 운영체제를 만들기 위한 언어</a:t>
            </a:r>
            <a:endParaRPr lang="en-US" altLang="ko-KR" dirty="0"/>
          </a:p>
          <a:p>
            <a:pPr lvl="1"/>
            <a:r>
              <a:rPr lang="ko-KR" altLang="en-US" dirty="0" err="1"/>
              <a:t>켄</a:t>
            </a:r>
            <a:r>
              <a:rPr lang="ko-KR" altLang="en-US" dirty="0"/>
              <a:t> </a:t>
            </a:r>
            <a:r>
              <a:rPr lang="ko-KR" altLang="en-US" dirty="0" err="1"/>
              <a:t>톰프슨이</a:t>
            </a:r>
            <a:r>
              <a:rPr lang="ko-KR" altLang="en-US" dirty="0"/>
              <a:t> </a:t>
            </a:r>
            <a:r>
              <a:rPr lang="en-US" altLang="ko-KR" dirty="0"/>
              <a:t>BCPL</a:t>
            </a:r>
            <a:r>
              <a:rPr lang="ko-KR" altLang="en-US" dirty="0"/>
              <a:t>을 고쳐서 </a:t>
            </a:r>
            <a:r>
              <a:rPr lang="en-US" altLang="ko-KR" dirty="0"/>
              <a:t>B </a:t>
            </a:r>
            <a:r>
              <a:rPr lang="ko-KR" altLang="en-US" dirty="0"/>
              <a:t>언어를 만듦</a:t>
            </a:r>
            <a:endParaRPr lang="en-US" altLang="ko-KR" dirty="0"/>
          </a:p>
          <a:p>
            <a:pPr lvl="1"/>
            <a:r>
              <a:rPr lang="ko-KR" altLang="en-US" dirty="0" err="1"/>
              <a:t>데니스</a:t>
            </a:r>
            <a:r>
              <a:rPr lang="ko-KR" altLang="en-US" dirty="0"/>
              <a:t> </a:t>
            </a:r>
            <a:r>
              <a:rPr lang="ko-KR" altLang="en-US" dirty="0" err="1"/>
              <a:t>리치가</a:t>
            </a:r>
            <a:r>
              <a:rPr lang="ko-KR" altLang="en-US" dirty="0"/>
              <a:t> </a:t>
            </a:r>
            <a:r>
              <a:rPr lang="en-US" altLang="ko-KR" dirty="0"/>
              <a:t>B </a:t>
            </a:r>
            <a:r>
              <a:rPr lang="ko-KR" altLang="en-US" dirty="0"/>
              <a:t>언어를 개선하여 </a:t>
            </a:r>
            <a:r>
              <a:rPr lang="en-US" altLang="ko-KR" dirty="0"/>
              <a:t>C </a:t>
            </a:r>
            <a:r>
              <a:rPr lang="ko-KR" altLang="en-US" dirty="0"/>
              <a:t>언어를 만듦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92" y="2328066"/>
            <a:ext cx="4550953" cy="280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554" y="2828431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printf</a:t>
            </a:r>
            <a:r>
              <a:rPr lang="en-US" altLang="ko-KR" sz="4000" dirty="0">
                <a:latin typeface="D2Coding" panose="020B0609020101020101" pitchFamily="49" charset="-127"/>
                <a:ea typeface="D2Coding" panose="020B0609020101020101" pitchFamily="49" charset="-127"/>
              </a:rPr>
              <a:t>("Hello, world!\n");</a:t>
            </a:r>
            <a:endParaRPr lang="ko-KR" altLang="en-US" sz="4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620000" y="3646175"/>
            <a:ext cx="0" cy="921712"/>
          </a:xfrm>
          <a:prstGeom prst="straightConnector1">
            <a:avLst/>
          </a:prstGeom>
          <a:ln w="412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97758" y="4567887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세미콜론을 붙임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09957" y="2852930"/>
            <a:ext cx="288035" cy="715783"/>
          </a:xfrm>
          <a:prstGeom prst="rect">
            <a:avLst/>
          </a:prstGeom>
          <a:noFill/>
          <a:ln>
            <a:solidFill>
              <a:srgbClr val="D0756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35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270944" y="3659428"/>
            <a:ext cx="0" cy="921712"/>
          </a:xfrm>
          <a:prstGeom prst="straightConnector1">
            <a:avLst/>
          </a:prstGeom>
          <a:ln w="412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46891" y="4628025"/>
            <a:ext cx="3541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printf </a:t>
            </a:r>
            <a:r>
              <a:rPr lang="ko-KR" altLang="en-US" sz="32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함수가 실행됨</a:t>
            </a:r>
            <a:endParaRPr lang="en-US" altLang="ko-KR" sz="32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r>
              <a:rPr lang="en-US" altLang="ko-KR" sz="32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(</a:t>
            </a:r>
            <a:r>
              <a:rPr lang="ko-KR" altLang="en-US" sz="32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 호출</a:t>
            </a:r>
            <a:r>
              <a:rPr lang="en-US" altLang="ko-KR" sz="32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)</a:t>
            </a:r>
            <a:endParaRPr lang="ko-KR" altLang="en-US" sz="32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71129" y="2886038"/>
            <a:ext cx="6726863" cy="650280"/>
          </a:xfrm>
          <a:prstGeom prst="rect">
            <a:avLst/>
          </a:prstGeom>
          <a:noFill/>
          <a:ln>
            <a:solidFill>
              <a:srgbClr val="D0756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59556" y="2828431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printf</a:t>
            </a:r>
            <a:r>
              <a:rPr lang="en-US" altLang="ko-KR" sz="4000" dirty="0">
                <a:latin typeface="D2Coding" panose="020B0609020101020101" pitchFamily="49" charset="-127"/>
                <a:ea typeface="D2Coding" panose="020B0609020101020101" pitchFamily="49" charset="-127"/>
              </a:rPr>
              <a:t>("Hello, world!\n");</a:t>
            </a:r>
            <a:endParaRPr lang="ko-KR" altLang="en-US" sz="4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99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559" y="2828431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printf</a:t>
            </a:r>
            <a:r>
              <a:rPr lang="en-US" altLang="ko-KR" sz="4000" dirty="0">
                <a:latin typeface="D2Coding" panose="020B0609020101020101" pitchFamily="49" charset="-127"/>
                <a:ea typeface="D2Coding" panose="020B0609020101020101" pitchFamily="49" charset="-127"/>
              </a:rPr>
              <a:t>("Hello, world!\n");</a:t>
            </a:r>
            <a:endParaRPr lang="ko-KR" altLang="en-US" sz="4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6763545" y="3481445"/>
            <a:ext cx="0" cy="921712"/>
          </a:xfrm>
          <a:prstGeom prst="straightConnector1">
            <a:avLst/>
          </a:prstGeom>
          <a:ln w="412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96961" y="4424825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제어 문자</a:t>
            </a:r>
            <a:endParaRPr lang="en-US" altLang="ko-KR" sz="32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73032" y="2886038"/>
            <a:ext cx="526360" cy="600570"/>
          </a:xfrm>
          <a:prstGeom prst="rect">
            <a:avLst/>
          </a:prstGeom>
          <a:noFill/>
          <a:ln>
            <a:solidFill>
              <a:srgbClr val="D0756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222875" y="5073215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줄바꿈을</a:t>
            </a:r>
            <a:r>
              <a:rPr lang="ko-KR" altLang="en-US" sz="32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하는 역할</a:t>
            </a:r>
            <a:endParaRPr lang="en-US" altLang="ko-KR" sz="32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20" name="Picture 4" descr="http://www.clipartpal.com/_thumbs/pd/computer/computer/computer_key_En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91" y="5073215"/>
            <a:ext cx="1050658" cy="50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147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105856" y="1051644"/>
            <a:ext cx="8120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dirty="0">
              <a:solidFill>
                <a:srgbClr val="953D4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3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3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 main()</a:t>
            </a:r>
          </a:p>
          <a:p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3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printf</a:t>
            </a:r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("Hello, world!\n");</a:t>
            </a:r>
          </a:p>
          <a:p>
            <a:endParaRPr lang="en-US" altLang="ko-KR" sz="3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    return 0;</a:t>
            </a:r>
          </a:p>
          <a:p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3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933921" y="3138328"/>
            <a:ext cx="5069148" cy="636809"/>
          </a:xfrm>
          <a:prstGeom prst="rect">
            <a:avLst/>
          </a:prstGeom>
          <a:noFill/>
          <a:ln>
            <a:solidFill>
              <a:srgbClr val="D0756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998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105856" y="1051644"/>
            <a:ext cx="812073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000" dirty="0">
              <a:solidFill>
                <a:srgbClr val="953D4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#include &lt;</a:t>
            </a:r>
            <a:r>
              <a:rPr lang="en-US" altLang="ko-KR" sz="3000" dirty="0" err="1">
                <a:solidFill>
                  <a:srgbClr val="953D4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stdio.h</a:t>
            </a:r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3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</a:t>
            </a:r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 main()</a:t>
            </a:r>
          </a:p>
          <a:p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30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printf</a:t>
            </a:r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("Hello, world!\n");</a:t>
            </a:r>
          </a:p>
          <a:p>
            <a:endParaRPr lang="en-US" altLang="ko-KR" sz="3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    return 0;</a:t>
            </a:r>
          </a:p>
          <a:p>
            <a:r>
              <a:rPr lang="en-US" altLang="ko-KR" sz="3000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3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Hello, world! </a:t>
            </a:r>
            <a:r>
              <a:rPr lang="ko-KR" altLang="en-US" dirty="0"/>
              <a:t>출력하기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933921" y="3138328"/>
            <a:ext cx="5069148" cy="636809"/>
          </a:xfrm>
          <a:prstGeom prst="rect">
            <a:avLst/>
          </a:prstGeom>
          <a:noFill/>
          <a:ln>
            <a:solidFill>
              <a:srgbClr val="D0756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665663" y="1921438"/>
            <a:ext cx="172821" cy="212134"/>
          </a:xfrm>
          <a:prstGeom prst="straightConnector1">
            <a:avLst/>
          </a:prstGeom>
          <a:ln w="412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10226" y="2140660"/>
            <a:ext cx="3669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printf</a:t>
            </a:r>
            <a:r>
              <a:rPr lang="en-US" altLang="ko-KR" sz="1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1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함수를 사용할 때 필요한 헤더 파일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258346" y="2517370"/>
            <a:ext cx="432051" cy="0"/>
          </a:xfrm>
          <a:prstGeom prst="straightConnector1">
            <a:avLst/>
          </a:prstGeom>
          <a:ln w="412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90397" y="2360127"/>
            <a:ext cx="3908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 </a:t>
            </a:r>
            <a:r>
              <a:rPr lang="ko-KR" altLang="en-US" sz="1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언어 프로그램에서 가장 처음 실행되는 함수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825790" y="2249655"/>
            <a:ext cx="1306035" cy="473293"/>
          </a:xfrm>
          <a:prstGeom prst="rect">
            <a:avLst/>
          </a:prstGeom>
          <a:noFill/>
          <a:ln>
            <a:solidFill>
              <a:srgbClr val="D0756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3296908" y="4927127"/>
            <a:ext cx="230428" cy="248045"/>
          </a:xfrm>
          <a:prstGeom prst="straightConnector1">
            <a:avLst/>
          </a:prstGeom>
          <a:ln w="41275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69729" y="5136483"/>
            <a:ext cx="3533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 바깥으로 값을 전달하는 </a:t>
            </a:r>
            <a:r>
              <a:rPr lang="ko-KR" altLang="en-US" sz="1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반환값</a:t>
            </a:r>
            <a:r>
              <a:rPr lang="ko-KR" altLang="en-US" sz="1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부분</a:t>
            </a:r>
          </a:p>
        </p:txBody>
      </p:sp>
    </p:spTree>
    <p:extLst>
      <p:ext uri="{BB962C8B-B14F-4D97-AF65-F5344CB8AC3E}">
        <p14:creationId xmlns:p14="http://schemas.microsoft.com/office/powerpoint/2010/main" val="4126004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ko-KR" altLang="en-US" dirty="0"/>
              <a:t>서식 지정자 사용하기</a:t>
            </a:r>
          </a:p>
          <a:p>
            <a:pPr lvl="1"/>
            <a:r>
              <a:rPr lang="ko-KR" altLang="en-US" dirty="0"/>
              <a:t>서식 지정자는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printf</a:t>
            </a:r>
            <a:r>
              <a:rPr lang="ko-KR" altLang="en-US" dirty="0"/>
              <a:t>로 문자열을 출력할 때 값으로 바뀌는 부분</a:t>
            </a:r>
            <a:endParaRPr lang="en-US" altLang="ko-KR" dirty="0"/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70" y="2193694"/>
            <a:ext cx="6690940" cy="2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79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Hello World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ko-KR" altLang="en-US" dirty="0"/>
              <a:t>서식 지정자 사용하기</a:t>
            </a:r>
          </a:p>
          <a:p>
            <a:pPr lvl="1"/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printf</a:t>
            </a:r>
            <a:r>
              <a:rPr lang="ko-KR" altLang="en-US" dirty="0"/>
              <a:t>뿐만 아니라 다양한 함수에서 활용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47" y="2587392"/>
            <a:ext cx="7715471" cy="16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81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Q &amp; A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53608" y="995898"/>
            <a:ext cx="7450138" cy="33680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1200" dirty="0"/>
              <a:t>질문 있나요</a:t>
            </a:r>
            <a:r>
              <a:rPr lang="en-US" altLang="ko-KR" sz="1200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언어에 대해 알아보자</a:t>
            </a:r>
            <a:r>
              <a:rPr lang="en-US" altLang="ko-KR" sz="1800" dirty="0"/>
              <a:t>.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언어로 개발된 운영체제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89" y="1427683"/>
            <a:ext cx="5818307" cy="44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3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언어에 대해 알아보자</a:t>
            </a:r>
            <a:r>
              <a:rPr lang="en-US" altLang="ko-KR" sz="1800" dirty="0"/>
              <a:t>.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 사용처</a:t>
            </a:r>
            <a:endParaRPr lang="en-US" altLang="ko-KR" dirty="0"/>
          </a:p>
          <a:p>
            <a:pPr lvl="1"/>
            <a:r>
              <a:rPr lang="en-US" altLang="ko-KR" dirty="0"/>
              <a:t>Oracle, SQL Server, MySQL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pPr lvl="1"/>
            <a:r>
              <a:rPr lang="ko-KR" altLang="en-US" dirty="0"/>
              <a:t>에어컨</a:t>
            </a:r>
            <a:r>
              <a:rPr lang="en-US" altLang="ko-KR" dirty="0"/>
              <a:t>, </a:t>
            </a:r>
            <a:r>
              <a:rPr lang="ko-KR" altLang="en-US" dirty="0"/>
              <a:t>세탁기</a:t>
            </a:r>
            <a:r>
              <a:rPr lang="en-US" altLang="ko-KR" dirty="0"/>
              <a:t>, </a:t>
            </a:r>
            <a:r>
              <a:rPr lang="ko-KR" altLang="en-US" dirty="0"/>
              <a:t>스마트 </a:t>
            </a:r>
            <a:r>
              <a:rPr lang="en-US" altLang="ko-KR" dirty="0"/>
              <a:t>TV</a:t>
            </a:r>
          </a:p>
          <a:p>
            <a:pPr lvl="1"/>
            <a:r>
              <a:rPr lang="ko-KR" altLang="en-US" dirty="0"/>
              <a:t>자동차 </a:t>
            </a:r>
            <a:r>
              <a:rPr lang="en-US" altLang="ko-KR" dirty="0"/>
              <a:t>ECU, </a:t>
            </a:r>
            <a:r>
              <a:rPr lang="ko-KR" altLang="en-US" dirty="0"/>
              <a:t>사물 인터넷</a:t>
            </a:r>
            <a:r>
              <a:rPr lang="en-US" altLang="ko-KR" dirty="0"/>
              <a:t>(</a:t>
            </a:r>
            <a:r>
              <a:rPr lang="en-US" altLang="ko-KR" dirty="0" err="1"/>
              <a:t>IoT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언어를 배워야 할 이유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언어는 메모리와 하드웨어를 직접 제어할 수 있음</a:t>
            </a:r>
            <a:endParaRPr lang="en-US" altLang="ko-KR" dirty="0"/>
          </a:p>
          <a:p>
            <a:pPr lvl="1"/>
            <a:r>
              <a:rPr lang="ko-KR" altLang="en-US" dirty="0"/>
              <a:t>컴퓨터와 </a:t>
            </a:r>
            <a:r>
              <a:rPr lang="ko-KR" altLang="en-US" dirty="0" err="1"/>
              <a:t>스마트폰의</a:t>
            </a:r>
            <a:r>
              <a:rPr lang="ko-KR" altLang="en-US" dirty="0"/>
              <a:t> 하드웨어를 직접 제어하는 </a:t>
            </a:r>
            <a:r>
              <a:rPr lang="ko-KR" altLang="en-US" dirty="0" err="1"/>
              <a:t>커널은</a:t>
            </a:r>
            <a:r>
              <a:rPr lang="ko-KR" altLang="en-US" dirty="0"/>
              <a:t> 대부분 </a:t>
            </a:r>
            <a:r>
              <a:rPr lang="en-US" altLang="ko-KR" dirty="0"/>
              <a:t>C </a:t>
            </a:r>
            <a:r>
              <a:rPr lang="ko-KR" altLang="en-US" dirty="0"/>
              <a:t>언어로 작성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언어는 </a:t>
            </a:r>
            <a:r>
              <a:rPr lang="en-US" altLang="ko-KR" dirty="0"/>
              <a:t>C++, Java, C#, Objective-C </a:t>
            </a:r>
            <a:r>
              <a:rPr lang="ko-KR" altLang="en-US" dirty="0"/>
              <a:t>등의 언어에 큰 영향을 주었음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언어를 배우면 다른 언어를 배우기 쉬움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언어를 배우면 메모리 관리나 하드웨어 관련 내용도 함께 배움</a:t>
            </a:r>
            <a:endParaRPr lang="en-US" altLang="ko-KR" dirty="0"/>
          </a:p>
          <a:p>
            <a:pPr lvl="1"/>
            <a:r>
              <a:rPr lang="ko-KR" altLang="en-US" dirty="0"/>
              <a:t>컴퓨터의 동작 원리를 이해할 수 있음</a:t>
            </a:r>
            <a:endParaRPr lang="en-US" altLang="ko-KR" dirty="0"/>
          </a:p>
          <a:p>
            <a:pPr lvl="1"/>
            <a:r>
              <a:rPr lang="ko-KR" altLang="en-US" dirty="0"/>
              <a:t>실무에서도 큰 도움이 됨</a:t>
            </a:r>
            <a:br>
              <a:rPr lang="en-US" altLang="ko-KR" dirty="0"/>
            </a:br>
            <a:br>
              <a:rPr lang="ko-KR" altLang="en-US" dirty="0"/>
            </a:b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6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언어 구동 환경</a:t>
            </a:r>
            <a:endParaRPr lang="en-US" altLang="ko-KR" dirty="0"/>
          </a:p>
          <a:p>
            <a:pPr lvl="1"/>
            <a:r>
              <a:rPr lang="ko-KR" altLang="en-US" dirty="0" err="1"/>
              <a:t>리눅스</a:t>
            </a:r>
            <a:r>
              <a:rPr lang="ko-KR" altLang="en-US" dirty="0"/>
              <a:t> 에서 해도 되고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윈도우 에서 해도 되고</a:t>
            </a:r>
            <a:r>
              <a:rPr lang="en-US" altLang="ko-KR" dirty="0"/>
              <a:t>..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언어 툴</a:t>
            </a:r>
            <a:endParaRPr lang="en-US" altLang="ko-KR" dirty="0"/>
          </a:p>
          <a:p>
            <a:pPr lvl="1"/>
            <a:r>
              <a:rPr lang="ko-KR" altLang="en-US" dirty="0"/>
              <a:t>문서 만들고 싶으면</a:t>
            </a:r>
            <a:r>
              <a:rPr lang="en-US" altLang="ko-KR" dirty="0"/>
              <a:t>? ( </a:t>
            </a:r>
            <a:r>
              <a:rPr lang="ko-KR" altLang="en-US" dirty="0"/>
              <a:t>한글</a:t>
            </a:r>
            <a:r>
              <a:rPr lang="en-US" altLang="ko-KR" dirty="0"/>
              <a:t>, Word, </a:t>
            </a:r>
            <a:r>
              <a:rPr lang="ko-KR" altLang="en-US" dirty="0"/>
              <a:t>메모장 </a:t>
            </a:r>
            <a:r>
              <a:rPr lang="en-US" altLang="ko-KR" dirty="0"/>
              <a:t>…. )</a:t>
            </a:r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언어 코딩은</a:t>
            </a:r>
            <a:r>
              <a:rPr lang="en-US" altLang="ko-KR" dirty="0"/>
              <a:t>?  ( vi, eclipse, visual studio, </a:t>
            </a:r>
            <a:r>
              <a:rPr lang="ko-KR" altLang="en-US" dirty="0"/>
              <a:t>메모장 </a:t>
            </a:r>
            <a:r>
              <a:rPr lang="en-US" altLang="ko-KR" dirty="0"/>
              <a:t>… 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이번 수업에서는</a:t>
            </a:r>
            <a:r>
              <a:rPr lang="en-US" altLang="ko-KR" dirty="0"/>
              <a:t>..</a:t>
            </a:r>
          </a:p>
          <a:p>
            <a:pPr lvl="1"/>
            <a:r>
              <a:rPr lang="ko-KR" altLang="en-US" dirty="0"/>
              <a:t>윈도우 기반의 </a:t>
            </a:r>
            <a:r>
              <a:rPr lang="en-US" altLang="ko-KR" dirty="0"/>
              <a:t>Visual Studio </a:t>
            </a:r>
            <a:r>
              <a:rPr lang="ko-KR" altLang="en-US" dirty="0"/>
              <a:t>에서 </a:t>
            </a:r>
            <a:r>
              <a:rPr lang="en-US" altLang="ko-KR" dirty="0"/>
              <a:t>C</a:t>
            </a:r>
            <a:r>
              <a:rPr lang="ko-KR" altLang="en-US" dirty="0"/>
              <a:t>언어 학습</a:t>
            </a:r>
            <a:endParaRPr lang="en-US" altLang="ko-KR" dirty="0"/>
          </a:p>
          <a:p>
            <a:pPr lvl="1"/>
            <a:r>
              <a:rPr lang="ko-KR" altLang="en-US" dirty="0" err="1"/>
              <a:t>리눅스에서도</a:t>
            </a:r>
            <a:r>
              <a:rPr lang="en-US" altLang="ko-KR" dirty="0"/>
              <a:t>…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338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설치하기</a:t>
            </a:r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언어를 사용하려면 컴파일러가 필요함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웹 브라우저를 실행하고 다음 주소로 이동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https://www.visualstudio.com/ko-kr/products/visual-studio-community-vs.aspx</a:t>
            </a:r>
          </a:p>
          <a:p>
            <a:pPr lvl="1"/>
            <a:r>
              <a:rPr lang="ko-KR" altLang="en-US" dirty="0"/>
              <a:t>웹 사이트가 표시되면 </a:t>
            </a:r>
            <a:r>
              <a:rPr lang="en-US" altLang="ko-KR" dirty="0"/>
              <a:t>Community 2015 </a:t>
            </a:r>
            <a:r>
              <a:rPr lang="ko-KR" altLang="en-US" dirty="0"/>
              <a:t>다운로드 버튼을 클릭하여 설치 파일을 받음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42" y="2429709"/>
            <a:ext cx="3897769" cy="268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C</a:t>
            </a:r>
            <a:r>
              <a:rPr lang="ko-KR" altLang="en-US" sz="1800" dirty="0"/>
              <a:t>언어 설치하기</a:t>
            </a:r>
            <a:endParaRPr lang="en-US" altLang="ko-KR" dirty="0"/>
          </a:p>
        </p:txBody>
      </p:sp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711983"/>
            <a:ext cx="8105496" cy="4964629"/>
          </a:xfrm>
        </p:spPr>
        <p:txBody>
          <a:bodyPr/>
          <a:lstStyle/>
          <a:p>
            <a:r>
              <a:rPr lang="en-US" altLang="ko-KR" dirty="0"/>
              <a:t>Visual Studio </a:t>
            </a:r>
            <a:r>
              <a:rPr lang="ko-KR" altLang="en-US" dirty="0"/>
              <a:t>설치하기</a:t>
            </a:r>
            <a:endParaRPr lang="en-US" altLang="ko-KR" dirty="0"/>
          </a:p>
          <a:p>
            <a:pPr lvl="1"/>
            <a:r>
              <a:rPr lang="ko-KR" altLang="en-US" dirty="0" err="1"/>
              <a:t>다운로드한</a:t>
            </a:r>
            <a:r>
              <a:rPr lang="ko-KR" altLang="en-US" dirty="0"/>
              <a:t> </a:t>
            </a:r>
            <a:r>
              <a:rPr lang="en-US" altLang="ko-KR" dirty="0"/>
              <a:t>vs_community_KOR.exe </a:t>
            </a:r>
            <a:r>
              <a:rPr lang="ko-KR" altLang="en-US" dirty="0"/>
              <a:t>파일을 실행하면 설치 화면이 표시됨</a:t>
            </a:r>
            <a:r>
              <a:rPr lang="en-US" altLang="ko-KR" dirty="0"/>
              <a:t>. </a:t>
            </a:r>
            <a:r>
              <a:rPr lang="ko-KR" altLang="en-US" dirty="0"/>
              <a:t>기본값</a:t>
            </a:r>
            <a:r>
              <a:rPr lang="en-US" altLang="ko-KR" dirty="0"/>
              <a:t>(D)</a:t>
            </a:r>
            <a:r>
              <a:rPr lang="ko-KR" altLang="en-US" dirty="0"/>
              <a:t>으로 설치하면 </a:t>
            </a:r>
            <a:r>
              <a:rPr lang="en-US" altLang="ko-KR" dirty="0"/>
              <a:t>Visual C++</a:t>
            </a:r>
            <a:r>
              <a:rPr lang="ko-KR" altLang="en-US" dirty="0"/>
              <a:t>가 설치되지 않으므로 사용자 지정 설치</a:t>
            </a:r>
            <a:r>
              <a:rPr lang="en-US" altLang="ko-KR" dirty="0"/>
              <a:t>(U)</a:t>
            </a:r>
            <a:r>
              <a:rPr lang="ko-KR" altLang="en-US" dirty="0"/>
              <a:t>를 선택하고 다음</a:t>
            </a:r>
            <a:r>
              <a:rPr lang="en-US" altLang="ko-KR" dirty="0"/>
              <a:t>(N) </a:t>
            </a:r>
            <a:r>
              <a:rPr lang="ko-KR" altLang="en-US" dirty="0"/>
              <a:t>버튼을 클릭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27" y="2064833"/>
            <a:ext cx="2326496" cy="325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73524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47051</TotalTime>
  <Words>1650</Words>
  <Application>Microsoft Office PowerPoint</Application>
  <PresentationFormat>A4 용지(210x297mm)</PresentationFormat>
  <Paragraphs>261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D2Coding</vt:lpstr>
      <vt:lpstr>KoPub돋움체_Pro Bold</vt:lpstr>
      <vt:lpstr>가는각진제목체</vt:lpstr>
      <vt:lpstr>굴림</vt:lpstr>
      <vt:lpstr>돋움</vt:lpstr>
      <vt:lpstr>맑은 고딕</vt:lpstr>
      <vt:lpstr>Arial</vt:lpstr>
      <vt:lpstr>Wingdings</vt:lpstr>
      <vt:lpstr>1_Default Design</vt:lpstr>
      <vt:lpstr>기본 디자인</vt:lpstr>
      <vt:lpstr>3_Default Design</vt:lpstr>
      <vt:lpstr>1. C언어 준비 &amp; HelloWorld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김유두</cp:lastModifiedBy>
  <cp:revision>2919</cp:revision>
  <cp:lastPrinted>2015-10-28T04:44:44Z</cp:lastPrinted>
  <dcterms:created xsi:type="dcterms:W3CDTF">2003-10-22T07:02:37Z</dcterms:created>
  <dcterms:modified xsi:type="dcterms:W3CDTF">2022-03-07T23:17:29Z</dcterms:modified>
</cp:coreProperties>
</file>